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3" r:id="rId4"/>
    <p:sldId id="274" r:id="rId5"/>
    <p:sldId id="258" r:id="rId6"/>
    <p:sldId id="260" r:id="rId7"/>
    <p:sldId id="268" r:id="rId8"/>
    <p:sldId id="262" r:id="rId9"/>
    <p:sldId id="269" r:id="rId10"/>
    <p:sldId id="275" r:id="rId11"/>
    <p:sldId id="270" r:id="rId12"/>
    <p:sldId id="271" r:id="rId13"/>
    <p:sldId id="276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1FF"/>
    <a:srgbClr val="5190D1"/>
    <a:srgbClr val="0070C0"/>
    <a:srgbClr val="C4C5AD"/>
    <a:srgbClr val="A1A1A1"/>
    <a:srgbClr val="92D050"/>
    <a:srgbClr val="F7FF75"/>
    <a:srgbClr val="0025F4"/>
    <a:srgbClr val="FEFAB4"/>
    <a:srgbClr val="F0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3"/>
    <p:restoredTop sz="94687"/>
  </p:normalViewPr>
  <p:slideViewPr>
    <p:cSldViewPr snapToGrid="0" snapToObjects="1">
      <p:cViewPr varScale="1">
        <p:scale>
          <a:sx n="100" d="100"/>
          <a:sy n="100" d="100"/>
        </p:scale>
        <p:origin x="16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C25F-2623-014E-A246-6704D528B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1BCB-1338-DF43-91B2-3255F0DD8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4C8B-F694-6C43-8389-067F3A1E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44DF2-4DB2-1448-824C-2637726C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1BDA-71C2-414B-992E-963263D8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3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A27D-32AC-1148-93D3-FEFDF6F5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AE27D-FE1C-FE46-BF85-C257C7A2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2AA5-6E98-524D-A8F1-635E4525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36D6A-238D-CF41-A720-7BEAEDFE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3B40-F1EB-BC4D-8C8F-ED3F3A29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31CB41-5A58-8B4B-937C-5D0B2FDB6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EB5F3-CC9E-9746-AFAB-AFBCF0ECD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73D39-C53F-8F44-A138-1DB5CE0B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2482D-6146-224D-B0D6-2808FE1D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85F6-52C2-B44C-B94C-7F52C6BA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6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FE0E-069B-8E4E-BE67-1C2CC790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B19D-97D9-0648-ADDE-EFEB78425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E1E96-642D-7E4C-85C8-D98137F1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5BFA9-559E-B24A-93B2-969EA5CA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01A0-9BFE-FA47-AFFD-B67E1DEC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B3BF-8BB7-3042-9830-DFA9594B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7CCB2-E99F-6C4B-B7E0-E228D2BCC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36D-DACC-8648-9D83-8F6B2142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16349-BDD0-134B-9477-B2E38BFC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2709E-0B3F-274B-99BA-C7A98F62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4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932-9304-B040-80D4-9AA7886B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07942-80EF-B44A-B8E2-F7D387B10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892E8-19DB-6E42-B375-3C284DA60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32CA5-8382-924D-98A3-B1FEFD2F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A186-908F-4D46-928D-AC99BDA1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74DAD-0881-9C43-B81B-E94A1AD4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5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BF62-FE8E-3847-8EEF-9680ED7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78D8-5916-4743-B300-98D4E91E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96692-078B-D342-8B61-BD2B53B55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4BBC6-0918-4241-9493-D00FB3353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3FE75-9D26-BE4E-AE2E-0AB95DC80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743F6-62F0-DB43-A0EE-B79F1E68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29950-16D4-8242-8210-95B2085D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4FF04-BCC0-234E-8812-43286FE4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3FD4-789E-474C-92C2-B1216E3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DC6F3-F710-2B4E-ADCE-9134556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26848-3B51-8C44-B0E3-5FB1967B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613D-B47A-4C48-9065-39DEF817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33CB9-1C4E-5242-AF56-2FD7F5FA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2E868-6227-F446-BDBC-732B9935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503DC-0677-1C45-B71A-21F99C0B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5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F570-2DB7-E04B-81C1-6DA8E982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0EAB-EF71-9041-A9EA-9E13BB5F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A7508-D19D-7742-BE47-D2D7F9C37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08054-B690-8140-968F-67A7E8C1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7FE2E-FB3A-D64F-9C8A-D41BDDFE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CC587-F0F3-594F-8A09-3B306C9E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877F-4BF2-8549-AF68-EDE77AFC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C4C79-4E62-AB47-B7D7-E6D098B8A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47EEE-CF50-FB47-B159-DC009C4C1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1ACF1-C886-5949-B6EF-09965137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299F8-1B24-214D-AD8B-5584E41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53F1C-CD1C-2B4F-B8CC-FA489E5E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E104C-A9CA-FF42-BB35-8A5DA71C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D079D-0B02-8A4A-89D4-ACA9C0DC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3238-9784-4841-BD96-8E19527AD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60F6-1453-D048-B63C-1712C9925CB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A1CD-007F-424C-A932-AEB10F45F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FC8C-03B9-A741-A3BD-A25488C6F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9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3B681D-4314-1046-A08C-9CD05F9A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5" y="199382"/>
            <a:ext cx="7962679" cy="645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D93A70-F441-B849-A472-8D4BFB9DE9C0}"/>
              </a:ext>
            </a:extLst>
          </p:cNvPr>
          <p:cNvSpPr txBox="1"/>
          <p:nvPr/>
        </p:nvSpPr>
        <p:spPr>
          <a:xfrm>
            <a:off x="505742" y="398764"/>
            <a:ext cx="738835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Exon-capture to Phylogeny</a:t>
            </a:r>
          </a:p>
          <a:p>
            <a:endParaRPr lang="en-US" sz="200" dirty="0">
              <a:latin typeface="Avenir Roman" panose="02000503020000020003" pitchFamily="2" charset="0"/>
              <a:cs typeface="Aharoni" panose="020F0502020204030204" pitchFamily="34" charset="0"/>
            </a:endParaRPr>
          </a:p>
          <a:p>
            <a:r>
              <a:rPr lang="en-US" sz="2000" dirty="0">
                <a:latin typeface="Avenir Roman" panose="02000503020000020003" pitchFamily="2" charset="0"/>
                <a:cs typeface="Aharoni" panose="020F0502020204030204" pitchFamily="34" charset="0"/>
              </a:rPr>
              <a:t>FISH 546 – Bioinformatics, 2018 </a:t>
            </a:r>
          </a:p>
          <a:p>
            <a:r>
              <a:rPr lang="en-US" sz="2000" dirty="0">
                <a:latin typeface="Avenir Roman" panose="02000503020000020003" pitchFamily="2" charset="0"/>
                <a:cs typeface="Aharoni" panose="020F0502020204030204" pitchFamily="34" charset="0"/>
              </a:rPr>
              <a:t>Calder Atta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E6417-A5B7-A44D-B57A-5112887C7E52}"/>
              </a:ext>
            </a:extLst>
          </p:cNvPr>
          <p:cNvSpPr txBox="1"/>
          <p:nvPr/>
        </p:nvSpPr>
        <p:spPr>
          <a:xfrm>
            <a:off x="3025930" y="3390900"/>
            <a:ext cx="6821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Avenir Roman" panose="02000503020000020003" pitchFamily="2" charset="0"/>
                <a:cs typeface="Aharoni" panose="020F0502020204030204" pitchFamily="34" charset="0"/>
              </a:rPr>
              <a:t>Disclaimer:</a:t>
            </a:r>
          </a:p>
          <a:p>
            <a:r>
              <a:rPr lang="en-US" sz="2000" i="1" dirty="0">
                <a:latin typeface="Avenir Roman" panose="02000503020000020003" pitchFamily="2" charset="0"/>
                <a:cs typeface="Aharoni" panose="020F0502020204030204" pitchFamily="34" charset="0"/>
              </a:rPr>
              <a:t>     I did not make this. =&gt;</a:t>
            </a:r>
          </a:p>
        </p:txBody>
      </p:sp>
    </p:spTree>
    <p:extLst>
      <p:ext uri="{BB962C8B-B14F-4D97-AF65-F5344CB8AC3E}">
        <p14:creationId xmlns:p14="http://schemas.microsoft.com/office/powerpoint/2010/main" val="36843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00A2CE3-1BD4-B04A-A991-E54AA7E8E3B7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Parse reads to</a:t>
            </a:r>
          </a:p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each locus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EED8B-EE4D-0546-8641-CA352FC76D75}"/>
              </a:ext>
            </a:extLst>
          </p:cNvPr>
          <p:cNvSpPr txBox="1"/>
          <p:nvPr/>
        </p:nvSpPr>
        <p:spPr>
          <a:xfrm>
            <a:off x="8146873" y="503007"/>
            <a:ext cx="38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Custom</a:t>
            </a:r>
          </a:p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Perl Script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552C25F-F70F-A847-BBA3-6C502C31494B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0066F75-6746-CE48-BC0E-65C4F2FADB2A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1A158AC-65EA-E449-A831-74889AA14BEE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71BCA0E-4641-FD4C-B864-9CC508948956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ED31F85-BFF7-E14C-A7D9-DB79BFE7ED74}"/>
              </a:ext>
            </a:extLst>
          </p:cNvPr>
          <p:cNvSpPr/>
          <p:nvPr/>
        </p:nvSpPr>
        <p:spPr>
          <a:xfrm>
            <a:off x="66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C825F36-B7FD-A743-BFE6-9715683E53A4}"/>
              </a:ext>
            </a:extLst>
          </p:cNvPr>
          <p:cNvSpPr/>
          <p:nvPr/>
        </p:nvSpPr>
        <p:spPr>
          <a:xfrm>
            <a:off x="66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D518CD4-EBF8-AC4D-9218-7288569BBDE0}"/>
              </a:ext>
            </a:extLst>
          </p:cNvPr>
          <p:cNvSpPr/>
          <p:nvPr/>
        </p:nvSpPr>
        <p:spPr>
          <a:xfrm>
            <a:off x="66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1871A3F-8C46-7C46-AF97-AA9A4F07DFDE}"/>
              </a:ext>
            </a:extLst>
          </p:cNvPr>
          <p:cNvSpPr/>
          <p:nvPr/>
        </p:nvSpPr>
        <p:spPr>
          <a:xfrm>
            <a:off x="66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D2D04A44-8356-5044-BC9B-0CBDA71ECC43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6D74397-9423-4C4F-BE02-554E6E9E08AD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F55595F6-CB2F-A146-81FF-1A1B10A6D5A2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034C3F-02F2-D94E-B9FA-3A241D7338A4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009A6299-14A0-614D-9282-CF55A140DC10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392D3010-C99E-6041-B3ED-B9E85596078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3C50CCDC-D316-5447-8016-B73D523C3243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EBC6DE6-63FF-3349-9001-6673531B7EE9}"/>
              </a:ext>
            </a:extLst>
          </p:cNvPr>
          <p:cNvSpPr/>
          <p:nvPr/>
        </p:nvSpPr>
        <p:spPr>
          <a:xfrm>
            <a:off x="66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D5B8CDAB-8A4C-604A-9AAF-548E24CA62FA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26A84B-3112-1343-9979-662544921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2325" y="1754642"/>
            <a:ext cx="5126181" cy="51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90570E3-BC73-8748-A305-F785866EFBCE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Assemble reads into contigs 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288B5A-1EDA-FF4D-9B61-8AEB23A9DD31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E4111CA-38EB-4E4D-9BF4-87BFA809284E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574EA76-B0E9-AD49-96A9-CF1765506029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A5BBEDA-1C63-0248-A71D-B11403FABD8D}"/>
              </a:ext>
            </a:extLst>
          </p:cNvPr>
          <p:cNvSpPr/>
          <p:nvPr/>
        </p:nvSpPr>
        <p:spPr>
          <a:xfrm>
            <a:off x="66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BF75F8B-13AA-F24B-92A1-CEAE1665791F}"/>
              </a:ext>
            </a:extLst>
          </p:cNvPr>
          <p:cNvSpPr/>
          <p:nvPr/>
        </p:nvSpPr>
        <p:spPr>
          <a:xfrm>
            <a:off x="66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87E4F2B-5911-4B45-842F-0483B9BC9951}"/>
              </a:ext>
            </a:extLst>
          </p:cNvPr>
          <p:cNvSpPr/>
          <p:nvPr/>
        </p:nvSpPr>
        <p:spPr>
          <a:xfrm>
            <a:off x="66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B198A0B-F5F9-734C-9CED-323FFB83C57E}"/>
              </a:ext>
            </a:extLst>
          </p:cNvPr>
          <p:cNvSpPr/>
          <p:nvPr/>
        </p:nvSpPr>
        <p:spPr>
          <a:xfrm>
            <a:off x="66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73EE40FD-7FDD-7E45-9BB8-64DDE644E374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587A377-C3A7-E643-B17C-869F9D62D742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CAA83FDE-C3AC-EA47-9BD1-ED99B3345417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287CF6F9-67FE-BC4A-9E66-86527870B625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6C177D10-ED96-9546-A7DB-2372FEC9A32A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D939DD-639D-3847-A46A-093788B391B1}"/>
              </a:ext>
            </a:extLst>
          </p:cNvPr>
          <p:cNvSpPr txBox="1"/>
          <p:nvPr/>
        </p:nvSpPr>
        <p:spPr>
          <a:xfrm>
            <a:off x="10655651" y="1010211"/>
            <a:ext cx="166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Trinity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E43377-7425-8442-ABBE-73A9D224EC20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5D338CF-4382-044A-BF29-AA58266690C9}"/>
              </a:ext>
            </a:extLst>
          </p:cNvPr>
          <p:cNvSpPr/>
          <p:nvPr/>
        </p:nvSpPr>
        <p:spPr>
          <a:xfrm>
            <a:off x="66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D4EC279-E599-4949-9D53-800AAFC95653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15FD5E-CC4D-114A-BE4C-ACDE19AB548F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3FC5971-68D4-9D41-BEAE-F30503FF3823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B10DA6-B5D5-024A-839E-B58A6F6C6D26}"/>
              </a:ext>
            </a:extLst>
          </p:cNvPr>
          <p:cNvSpPr txBox="1"/>
          <p:nvPr/>
        </p:nvSpPr>
        <p:spPr>
          <a:xfrm>
            <a:off x="3633920" y="3069892"/>
            <a:ext cx="8681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Problems installing on </a:t>
            </a:r>
            <a:r>
              <a:rPr lang="en-US" sz="2400" dirty="0" err="1">
                <a:latin typeface="Avenir Roman" panose="02000503020000020003" pitchFamily="2" charset="0"/>
                <a:cs typeface="Aharoni" panose="020F0502020204030204" pitchFamily="34" charset="0"/>
              </a:rPr>
              <a:t>GitBash</a:t>
            </a:r>
            <a:endParaRPr lang="en-US" sz="2400" dirty="0">
              <a:latin typeface="Avenir Roman" panose="02000503020000020003" pitchFamily="2" charset="0"/>
              <a:cs typeface="Aharon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Many other required programs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Input file naming convention contains unusual characters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Running from custom Perl script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Trinity must be an environmental variable when run from Perl script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Perl script was out of date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Memory issue?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F7B256-6718-6844-9BEA-02195CCED94E}"/>
              </a:ext>
            </a:extLst>
          </p:cNvPr>
          <p:cNvSpPr txBox="1"/>
          <p:nvPr/>
        </p:nvSpPr>
        <p:spPr>
          <a:xfrm>
            <a:off x="3633920" y="1936296"/>
            <a:ext cx="598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Still not able to run Trinity…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635B12-5709-EE47-9F34-D3390807F06C}"/>
              </a:ext>
            </a:extLst>
          </p:cNvPr>
          <p:cNvSpPr txBox="1"/>
          <p:nvPr/>
        </p:nvSpPr>
        <p:spPr>
          <a:xfrm>
            <a:off x="3629430" y="2623596"/>
            <a:ext cx="598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Many Issues:</a:t>
            </a:r>
          </a:p>
        </p:txBody>
      </p:sp>
    </p:spTree>
    <p:extLst>
      <p:ext uri="{BB962C8B-B14F-4D97-AF65-F5344CB8AC3E}">
        <p14:creationId xmlns:p14="http://schemas.microsoft.com/office/powerpoint/2010/main" val="166770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505742" y="398764"/>
            <a:ext cx="6830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Trouble-shooting with Bowtie2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3FF50-CB97-1440-85C6-7D9390BDA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28498" r="74981" b="59085"/>
          <a:stretch/>
        </p:blipFill>
        <p:spPr>
          <a:xfrm>
            <a:off x="5922869" y="2698015"/>
            <a:ext cx="5631821" cy="14619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24C4C6-A739-D344-9693-108447984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78159"/>
            <a:ext cx="5777345" cy="5777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10B18-35C9-B440-B0BC-FA3E092BBA6B}"/>
              </a:ext>
            </a:extLst>
          </p:cNvPr>
          <p:cNvSpPr txBox="1"/>
          <p:nvPr/>
        </p:nvSpPr>
        <p:spPr>
          <a:xfrm>
            <a:off x="788347" y="34290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(99.75%)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E2D44-4BF6-2D4F-883F-35422E72EEBB}"/>
              </a:ext>
            </a:extLst>
          </p:cNvPr>
          <p:cNvSpPr txBox="1"/>
          <p:nvPr/>
        </p:nvSpPr>
        <p:spPr>
          <a:xfrm>
            <a:off x="4347838" y="34290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(0.025%)</a:t>
            </a:r>
          </a:p>
        </p:txBody>
      </p:sp>
    </p:spTree>
    <p:extLst>
      <p:ext uri="{BB962C8B-B14F-4D97-AF65-F5344CB8AC3E}">
        <p14:creationId xmlns:p14="http://schemas.microsoft.com/office/powerpoint/2010/main" val="410263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1D803-1C67-654D-A73D-CB16643BD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 t="1334" r="4167" b="6518"/>
          <a:stretch/>
        </p:blipFill>
        <p:spPr>
          <a:xfrm>
            <a:off x="266700" y="323851"/>
            <a:ext cx="11410950" cy="62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1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505742" y="398764"/>
            <a:ext cx="6830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Next Steps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BF4401-FD9C-6943-8F4D-8D0293F4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Continue exploring alignment using Bowtie</a:t>
            </a:r>
          </a:p>
          <a:p>
            <a:r>
              <a:rPr lang="en-US" dirty="0">
                <a:latin typeface="Avenir Roman" panose="02000503020000020003" pitchFamily="2" charset="0"/>
              </a:rPr>
              <a:t>Complete the rest of the protocol (ongoing)</a:t>
            </a:r>
          </a:p>
          <a:p>
            <a:r>
              <a:rPr lang="en-US" dirty="0">
                <a:latin typeface="Avenir Roman" panose="02000503020000020003" pitchFamily="2" charset="0"/>
              </a:rPr>
              <a:t>Run protocol on flatfish data (Dec. 2018)</a:t>
            </a:r>
          </a:p>
          <a:p>
            <a:r>
              <a:rPr lang="en-US" dirty="0">
                <a:latin typeface="Avenir Roman" panose="02000503020000020003" pitchFamily="2" charset="0"/>
              </a:rPr>
              <a:t>Workshop on methods in Shanghai (Jan. 2019)</a:t>
            </a:r>
          </a:p>
          <a:p>
            <a:r>
              <a:rPr lang="en-US" dirty="0">
                <a:latin typeface="Avenir Roman" panose="02000503020000020003" pitchFamily="2" charset="0"/>
              </a:rPr>
              <a:t>Get results for flatfish data (Jan. 2019)</a:t>
            </a:r>
          </a:p>
          <a:p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4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28FA1F-0A6F-0844-87B4-62F12F90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49" y="463629"/>
            <a:ext cx="9720301" cy="6394371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A6684B-91FB-DA4B-8719-2BE38DE7A2C8}"/>
              </a:ext>
            </a:extLst>
          </p:cNvPr>
          <p:cNvSpPr/>
          <p:nvPr/>
        </p:nvSpPr>
        <p:spPr>
          <a:xfrm>
            <a:off x="1951270" y="395137"/>
            <a:ext cx="1975104" cy="560832"/>
          </a:xfrm>
          <a:prstGeom prst="roundRect">
            <a:avLst>
              <a:gd name="adj" fmla="val 46318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Raw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396678-EF1D-3648-B429-D4A061720019}"/>
              </a:ext>
            </a:extLst>
          </p:cNvPr>
          <p:cNvSpPr/>
          <p:nvPr/>
        </p:nvSpPr>
        <p:spPr>
          <a:xfrm>
            <a:off x="4382463" y="749808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30317-7C14-DF49-8E03-5AC1754BEEC6}"/>
              </a:ext>
            </a:extLst>
          </p:cNvPr>
          <p:cNvSpPr/>
          <p:nvPr/>
        </p:nvSpPr>
        <p:spPr>
          <a:xfrm>
            <a:off x="1951270" y="3217303"/>
            <a:ext cx="1975104" cy="560832"/>
          </a:xfrm>
          <a:prstGeom prst="roundRect">
            <a:avLst>
              <a:gd name="adj" fmla="val 46318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Targeted Exons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DB16EF-49F3-054D-8132-87E1A3886F78}"/>
              </a:ext>
            </a:extLst>
          </p:cNvPr>
          <p:cNvSpPr/>
          <p:nvPr/>
        </p:nvSpPr>
        <p:spPr>
          <a:xfrm>
            <a:off x="1951270" y="1291628"/>
            <a:ext cx="1962912" cy="1601828"/>
          </a:xfrm>
          <a:prstGeom prst="roundRect">
            <a:avLst>
              <a:gd name="adj" fmla="val 20315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Lab Work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9A6C2F-25E7-7644-9F09-8FC7226FABBA}"/>
              </a:ext>
            </a:extLst>
          </p:cNvPr>
          <p:cNvSpPr/>
          <p:nvPr/>
        </p:nvSpPr>
        <p:spPr>
          <a:xfrm>
            <a:off x="111389" y="1799914"/>
            <a:ext cx="1371600" cy="560832"/>
          </a:xfrm>
          <a:prstGeom prst="roundRect">
            <a:avLst>
              <a:gd name="adj" fmla="val 46318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Samples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B5FC65-C06E-A640-A55A-667DE52919E7}"/>
              </a:ext>
            </a:extLst>
          </p:cNvPr>
          <p:cNvSpPr/>
          <p:nvPr/>
        </p:nvSpPr>
        <p:spPr>
          <a:xfrm>
            <a:off x="4382463" y="1436993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4A7F7E-44FD-7A45-9208-081E7C9521C9}"/>
              </a:ext>
            </a:extLst>
          </p:cNvPr>
          <p:cNvSpPr/>
          <p:nvPr/>
        </p:nvSpPr>
        <p:spPr>
          <a:xfrm>
            <a:off x="4382463" y="5486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ysClr val="windowText" lastClr="000000"/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27B81F-1E16-3643-B645-308AEE686FAE}"/>
              </a:ext>
            </a:extLst>
          </p:cNvPr>
          <p:cNvSpPr/>
          <p:nvPr/>
        </p:nvSpPr>
        <p:spPr>
          <a:xfrm>
            <a:off x="4382463" y="2297914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6A0059-39A4-0049-AAFB-03288A510F1E}"/>
              </a:ext>
            </a:extLst>
          </p:cNvPr>
          <p:cNvSpPr/>
          <p:nvPr/>
        </p:nvSpPr>
        <p:spPr>
          <a:xfrm>
            <a:off x="4389067" y="3175738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1EF9DD-4997-524A-BA69-443584064207}"/>
              </a:ext>
            </a:extLst>
          </p:cNvPr>
          <p:cNvSpPr/>
          <p:nvPr/>
        </p:nvSpPr>
        <p:spPr>
          <a:xfrm>
            <a:off x="4389067" y="3861538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E33C0D-0D48-F243-BAE2-0404805E4A57}"/>
              </a:ext>
            </a:extLst>
          </p:cNvPr>
          <p:cNvSpPr/>
          <p:nvPr/>
        </p:nvSpPr>
        <p:spPr>
          <a:xfrm>
            <a:off x="4389067" y="4538194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62FBF8E-482E-6C49-A4B2-6B9F3536BDDD}"/>
              </a:ext>
            </a:extLst>
          </p:cNvPr>
          <p:cNvSpPr/>
          <p:nvPr/>
        </p:nvSpPr>
        <p:spPr>
          <a:xfrm>
            <a:off x="4389067" y="53977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ysClr val="windowText" lastClr="000000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AF19DD-23BF-EE45-B458-AD87D26AC25B}"/>
              </a:ext>
            </a:extLst>
          </p:cNvPr>
          <p:cNvSpPr/>
          <p:nvPr/>
        </p:nvSpPr>
        <p:spPr>
          <a:xfrm>
            <a:off x="4389067" y="6257266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598EB4-ABB9-9E44-BE16-8EE024D3542C}"/>
              </a:ext>
            </a:extLst>
          </p:cNvPr>
          <p:cNvSpPr/>
          <p:nvPr/>
        </p:nvSpPr>
        <p:spPr>
          <a:xfrm>
            <a:off x="8296095" y="4998720"/>
            <a:ext cx="3108960" cy="969264"/>
          </a:xfrm>
          <a:prstGeom prst="roundRect">
            <a:avLst>
              <a:gd name="adj" fmla="val 25563"/>
            </a:avLst>
          </a:prstGeom>
          <a:solidFill>
            <a:srgbClr val="FEFAB4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Roman" panose="02000503020000020003" pitchFamily="2" charset="0"/>
              </a:rPr>
              <a:t>Downstream Analysis to</a:t>
            </a:r>
          </a:p>
          <a:p>
            <a:r>
              <a:rPr lang="en-US" dirty="0">
                <a:solidFill>
                  <a:schemeClr val="tx1"/>
                </a:solidFill>
                <a:latin typeface="Avenir Roman" panose="02000503020000020003" pitchFamily="2" charset="0"/>
              </a:rPr>
              <a:t>Generate Tree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F4A3059F-F72F-B54A-B1EA-AA2268DC149D}"/>
              </a:ext>
            </a:extLst>
          </p:cNvPr>
          <p:cNvSpPr/>
          <p:nvPr/>
        </p:nvSpPr>
        <p:spPr>
          <a:xfrm>
            <a:off x="2454745" y="2986003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43094719-08F9-1248-BD14-C4403F780673}"/>
              </a:ext>
            </a:extLst>
          </p:cNvPr>
          <p:cNvSpPr/>
          <p:nvPr/>
        </p:nvSpPr>
        <p:spPr>
          <a:xfrm>
            <a:off x="2454745" y="1060328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AD64EE7-F032-7244-A5C7-63FA59696736}"/>
              </a:ext>
            </a:extLst>
          </p:cNvPr>
          <p:cNvSpPr/>
          <p:nvPr/>
        </p:nvSpPr>
        <p:spPr>
          <a:xfrm rot="10800000">
            <a:off x="5564533" y="1341339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DC0CCAC-144A-8643-A91D-66E992DD8CBB}"/>
              </a:ext>
            </a:extLst>
          </p:cNvPr>
          <p:cNvSpPr/>
          <p:nvPr/>
        </p:nvSpPr>
        <p:spPr>
          <a:xfrm rot="10800000">
            <a:off x="5564533" y="2221993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DB554AC-C28F-DC41-894F-39F1105AA154}"/>
              </a:ext>
            </a:extLst>
          </p:cNvPr>
          <p:cNvSpPr/>
          <p:nvPr/>
        </p:nvSpPr>
        <p:spPr>
          <a:xfrm rot="10800000">
            <a:off x="5564533" y="3075373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53CBF07-D552-054F-8C79-51A6D3DAFBD3}"/>
              </a:ext>
            </a:extLst>
          </p:cNvPr>
          <p:cNvSpPr/>
          <p:nvPr/>
        </p:nvSpPr>
        <p:spPr>
          <a:xfrm rot="10800000">
            <a:off x="5564533" y="3769970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D7B9FF79-2F76-DE48-B79A-DC00FE5829E3}"/>
              </a:ext>
            </a:extLst>
          </p:cNvPr>
          <p:cNvSpPr/>
          <p:nvPr/>
        </p:nvSpPr>
        <p:spPr>
          <a:xfrm rot="10800000">
            <a:off x="5564532" y="4454962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9416290A-A757-4549-8CD1-C26D4719B8CC}"/>
              </a:ext>
            </a:extLst>
          </p:cNvPr>
          <p:cNvSpPr/>
          <p:nvPr/>
        </p:nvSpPr>
        <p:spPr>
          <a:xfrm rot="10800000">
            <a:off x="5564531" y="5314498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B6035386-8E91-EE40-A34A-CE2EE94BF603}"/>
              </a:ext>
            </a:extLst>
          </p:cNvPr>
          <p:cNvSpPr/>
          <p:nvPr/>
        </p:nvSpPr>
        <p:spPr>
          <a:xfrm rot="10800000">
            <a:off x="5564530" y="6182347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FA3F4E64-A160-6447-B727-6CA743599ACE}"/>
              </a:ext>
            </a:extLst>
          </p:cNvPr>
          <p:cNvSpPr/>
          <p:nvPr/>
        </p:nvSpPr>
        <p:spPr>
          <a:xfrm rot="5400000">
            <a:off x="4107849" y="3347962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8F5E7D6D-CF13-484B-B914-4FFA867E2909}"/>
              </a:ext>
            </a:extLst>
          </p:cNvPr>
          <p:cNvSpPr/>
          <p:nvPr/>
        </p:nvSpPr>
        <p:spPr>
          <a:xfrm rot="5400000">
            <a:off x="7871303" y="6430887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378C5DF-DF04-B74A-B254-EF676E83936F}"/>
              </a:ext>
            </a:extLst>
          </p:cNvPr>
          <p:cNvSpPr/>
          <p:nvPr/>
        </p:nvSpPr>
        <p:spPr>
          <a:xfrm rot="5400000">
            <a:off x="8164299" y="6430887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4D6AADF8-C0A2-3E4E-B7AE-3C31067A67DB}"/>
              </a:ext>
            </a:extLst>
          </p:cNvPr>
          <p:cNvSpPr/>
          <p:nvPr/>
        </p:nvSpPr>
        <p:spPr>
          <a:xfrm rot="5400000">
            <a:off x="8488323" y="6436331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C242C13E-19F9-F742-BC09-DBF0E6FF934A}"/>
              </a:ext>
            </a:extLst>
          </p:cNvPr>
          <p:cNvSpPr/>
          <p:nvPr/>
        </p:nvSpPr>
        <p:spPr>
          <a:xfrm rot="5400000">
            <a:off x="8781318" y="6430888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3FEEE879-03A6-B946-9785-B2D21C33F215}"/>
              </a:ext>
            </a:extLst>
          </p:cNvPr>
          <p:cNvSpPr/>
          <p:nvPr/>
        </p:nvSpPr>
        <p:spPr>
          <a:xfrm rot="5400000">
            <a:off x="9074312" y="6430888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436D5E19-2FE8-0B44-BA76-F8F2201D5983}"/>
              </a:ext>
            </a:extLst>
          </p:cNvPr>
          <p:cNvSpPr/>
          <p:nvPr/>
        </p:nvSpPr>
        <p:spPr>
          <a:xfrm rot="5400000">
            <a:off x="9367305" y="6430888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6BF26BBC-197F-2848-85CA-45D2DDCC9659}"/>
              </a:ext>
            </a:extLst>
          </p:cNvPr>
          <p:cNvSpPr/>
          <p:nvPr/>
        </p:nvSpPr>
        <p:spPr>
          <a:xfrm>
            <a:off x="9718779" y="6075551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9B78D940-E076-2B4B-B521-CC369B4E2695}"/>
              </a:ext>
            </a:extLst>
          </p:cNvPr>
          <p:cNvSpPr/>
          <p:nvPr/>
        </p:nvSpPr>
        <p:spPr>
          <a:xfrm rot="3068348">
            <a:off x="9649503" y="6333903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724C0EB-8F1F-B34E-9776-3E15F10FF695}"/>
              </a:ext>
            </a:extLst>
          </p:cNvPr>
          <p:cNvSpPr/>
          <p:nvPr/>
        </p:nvSpPr>
        <p:spPr>
          <a:xfrm rot="5400000">
            <a:off x="1633636" y="1930573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25719EC1-2330-2B4C-A82E-D928A7408F0A}"/>
              </a:ext>
            </a:extLst>
          </p:cNvPr>
          <p:cNvSpPr/>
          <p:nvPr/>
        </p:nvSpPr>
        <p:spPr>
          <a:xfrm rot="4217589">
            <a:off x="4060020" y="321946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69695093-F8C8-6049-8FCA-24BD45DD409E}"/>
              </a:ext>
            </a:extLst>
          </p:cNvPr>
          <p:cNvSpPr/>
          <p:nvPr/>
        </p:nvSpPr>
        <p:spPr>
          <a:xfrm rot="17382411" flipV="1">
            <a:off x="4060015" y="709875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03D91F-7100-DB4F-A014-86D8585FA376}"/>
              </a:ext>
            </a:extLst>
          </p:cNvPr>
          <p:cNvSpPr txBox="1"/>
          <p:nvPr/>
        </p:nvSpPr>
        <p:spPr>
          <a:xfrm>
            <a:off x="8388629" y="3971603"/>
            <a:ext cx="17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Roman" panose="02000503020000020003" pitchFamily="2" charset="0"/>
              </a:rPr>
              <a:t>I am here!</a:t>
            </a: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B28DB7DE-1226-C346-89DF-57A5CC2D0483}"/>
              </a:ext>
            </a:extLst>
          </p:cNvPr>
          <p:cNvSpPr/>
          <p:nvPr/>
        </p:nvSpPr>
        <p:spPr>
          <a:xfrm rot="16200000" flipH="1">
            <a:off x="8069078" y="3992197"/>
            <a:ext cx="166988" cy="2995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FA07A1-2ADB-FC4E-A115-4C1EB10B64F8}"/>
              </a:ext>
            </a:extLst>
          </p:cNvPr>
          <p:cNvSpPr txBox="1"/>
          <p:nvPr/>
        </p:nvSpPr>
        <p:spPr>
          <a:xfrm>
            <a:off x="7943428" y="335280"/>
            <a:ext cx="4220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Avenir Roman" panose="02000503020000020003" pitchFamily="2" charset="0"/>
                <a:cs typeface="Aharoni" panose="020F0502020204030204" pitchFamily="34" charset="0"/>
              </a:rPr>
              <a:t>Question:</a:t>
            </a:r>
          </a:p>
          <a:p>
            <a:pPr algn="ctr"/>
            <a:r>
              <a:rPr lang="en-US" sz="3600" dirty="0">
                <a:latin typeface="Avenir Roman" panose="02000503020000020003" pitchFamily="2" charset="0"/>
                <a:cs typeface="Aharoni" panose="020F0502020204030204" pitchFamily="34" charset="0"/>
              </a:rPr>
              <a:t>Can I replicate the methods used in </a:t>
            </a:r>
            <a:r>
              <a:rPr lang="en-US" sz="3600" dirty="0" err="1">
                <a:latin typeface="Avenir Roman" panose="02000503020000020003" pitchFamily="2" charset="0"/>
                <a:cs typeface="Aharoni" panose="020F0502020204030204" pitchFamily="34" charset="0"/>
              </a:rPr>
              <a:t>Kuang</a:t>
            </a:r>
            <a:r>
              <a:rPr lang="en-US" sz="3600" dirty="0">
                <a:latin typeface="Avenir Roman" panose="02000503020000020003" pitchFamily="2" charset="0"/>
                <a:cs typeface="Aharoni" panose="020F0502020204030204" pitchFamily="34" charset="0"/>
              </a:rPr>
              <a:t> et al. 2014?</a:t>
            </a:r>
          </a:p>
        </p:txBody>
      </p:sp>
    </p:spTree>
    <p:extLst>
      <p:ext uri="{BB962C8B-B14F-4D97-AF65-F5344CB8AC3E}">
        <p14:creationId xmlns:p14="http://schemas.microsoft.com/office/powerpoint/2010/main" val="222752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5AD9D67-971B-9344-B37B-6DE48AE64FB3}"/>
              </a:ext>
            </a:extLst>
          </p:cNvPr>
          <p:cNvSpPr txBox="1"/>
          <p:nvPr/>
        </p:nvSpPr>
        <p:spPr>
          <a:xfrm>
            <a:off x="505742" y="398764"/>
            <a:ext cx="738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Targeted Exons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403B30-52C2-9E4F-8369-54763DEE6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17" t="25463" r="6258" b="6746"/>
          <a:stretch/>
        </p:blipFill>
        <p:spPr>
          <a:xfrm>
            <a:off x="285520" y="3089563"/>
            <a:ext cx="11906480" cy="289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0C61C-0CFC-4C46-AB5E-754B8B52D00C}"/>
              </a:ext>
            </a:extLst>
          </p:cNvPr>
          <p:cNvSpPr txBox="1"/>
          <p:nvPr/>
        </p:nvSpPr>
        <p:spPr>
          <a:xfrm>
            <a:off x="1027156" y="1306750"/>
            <a:ext cx="868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18,400 exons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3,302,187 </a:t>
            </a:r>
            <a:r>
              <a:rPr lang="en-US" sz="2400" dirty="0" err="1">
                <a:latin typeface="Avenir Roman" panose="02000503020000020003" pitchFamily="2" charset="0"/>
                <a:cs typeface="Aharoni" panose="020F0502020204030204" pitchFamily="34" charset="0"/>
              </a:rPr>
              <a:t>bp</a:t>
            </a: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 in total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Derived from 8 species of fish for use on all bony-fishes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8F7FA-77AB-9E48-A560-FC343B36BAF2}"/>
              </a:ext>
            </a:extLst>
          </p:cNvPr>
          <p:cNvSpPr txBox="1"/>
          <p:nvPr/>
        </p:nvSpPr>
        <p:spPr>
          <a:xfrm>
            <a:off x="1027156" y="3537605"/>
            <a:ext cx="359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Exon Size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967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3A8E2C-3F4B-1344-8B4B-4960EC6A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5" t="13757" r="41654" b="52621"/>
          <a:stretch/>
        </p:blipFill>
        <p:spPr>
          <a:xfrm>
            <a:off x="365760" y="1860132"/>
            <a:ext cx="5824129" cy="4579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98358-BF42-704F-A5D2-3DF3E1EEC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t="46957" r="41624" b="19420"/>
          <a:stretch/>
        </p:blipFill>
        <p:spPr>
          <a:xfrm>
            <a:off x="6096000" y="1860132"/>
            <a:ext cx="5824129" cy="4579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C160E8-7D18-9540-8828-9DED10D56898}"/>
              </a:ext>
            </a:extLst>
          </p:cNvPr>
          <p:cNvSpPr/>
          <p:nvPr/>
        </p:nvSpPr>
        <p:spPr>
          <a:xfrm>
            <a:off x="365759" y="1860132"/>
            <a:ext cx="5824129" cy="1321980"/>
          </a:xfrm>
          <a:prstGeom prst="rect">
            <a:avLst/>
          </a:prstGeom>
          <a:noFill/>
          <a:ln w="28575">
            <a:solidFill>
              <a:srgbClr val="F06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AEBC7-06F5-244D-A90B-183C4D648118}"/>
              </a:ext>
            </a:extLst>
          </p:cNvPr>
          <p:cNvSpPr txBox="1"/>
          <p:nvPr/>
        </p:nvSpPr>
        <p:spPr>
          <a:xfrm>
            <a:off x="2471698" y="1398467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06F0F"/>
                </a:solidFill>
                <a:latin typeface="Avenir Roman" panose="02000503020000020003" pitchFamily="2" charset="0"/>
              </a:rPr>
              <a:t>1 Sample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D9D67-971B-9344-B37B-6DE48AE64FB3}"/>
              </a:ext>
            </a:extLst>
          </p:cNvPr>
          <p:cNvSpPr txBox="1"/>
          <p:nvPr/>
        </p:nvSpPr>
        <p:spPr>
          <a:xfrm>
            <a:off x="505742" y="398764"/>
            <a:ext cx="738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Raw Data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CE22F-29EF-A245-AE6A-9050B671B48B}"/>
              </a:ext>
            </a:extLst>
          </p:cNvPr>
          <p:cNvSpPr txBox="1"/>
          <p:nvPr/>
        </p:nvSpPr>
        <p:spPr>
          <a:xfrm>
            <a:off x="6217907" y="398764"/>
            <a:ext cx="5702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Testing protocol using 7 samples</a:t>
            </a:r>
          </a:p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     from the original study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2 lanes x 2 forward/reverse = 4 files</a:t>
            </a:r>
          </a:p>
        </p:txBody>
      </p:sp>
    </p:spTree>
    <p:extLst>
      <p:ext uri="{BB962C8B-B14F-4D97-AF65-F5344CB8AC3E}">
        <p14:creationId xmlns:p14="http://schemas.microsoft.com/office/powerpoint/2010/main" val="417004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0C7B1-C000-054A-840A-C334B869C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0" t="13992" r="48269" b="81488"/>
          <a:stretch/>
        </p:blipFill>
        <p:spPr>
          <a:xfrm>
            <a:off x="5710506" y="4308355"/>
            <a:ext cx="4276901" cy="56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E084-2A91-3247-BFE8-2C916F181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5" t="13757" r="41654" b="76652"/>
          <a:stretch/>
        </p:blipFill>
        <p:spPr>
          <a:xfrm>
            <a:off x="5085334" y="1932308"/>
            <a:ext cx="5527247" cy="1239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A65931-5364-3448-911B-15FDBD9470D5}"/>
              </a:ext>
            </a:extLst>
          </p:cNvPr>
          <p:cNvSpPr txBox="1"/>
          <p:nvPr/>
        </p:nvSpPr>
        <p:spPr>
          <a:xfrm>
            <a:off x="3596639" y="218937"/>
            <a:ext cx="738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Merge Lanes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1462616-2967-9545-99C7-8A15523C6034}"/>
              </a:ext>
            </a:extLst>
          </p:cNvPr>
          <p:cNvSpPr/>
          <p:nvPr/>
        </p:nvSpPr>
        <p:spPr>
          <a:xfrm>
            <a:off x="7455895" y="3353441"/>
            <a:ext cx="786121" cy="764909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rgbClr val="0070C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052FB-E5DC-DF45-93A7-68E20AC8EA7D}"/>
              </a:ext>
            </a:extLst>
          </p:cNvPr>
          <p:cNvSpPr txBox="1"/>
          <p:nvPr/>
        </p:nvSpPr>
        <p:spPr>
          <a:xfrm>
            <a:off x="11151249" y="386544"/>
            <a:ext cx="967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cat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9ED411-6FE6-254A-BBF2-57FB0AD1C325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FA76BBF-F266-A043-B1A1-F05D6BD117F5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996376-75A7-5140-BAB5-BBA2A4526CD7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809BCD3-6276-E24C-827E-A6AD1096FF1C}"/>
              </a:ext>
            </a:extLst>
          </p:cNvPr>
          <p:cNvSpPr/>
          <p:nvPr/>
        </p:nvSpPr>
        <p:spPr>
          <a:xfrm>
            <a:off x="66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CE90B06-A5A9-D347-8762-7C4843A3456F}"/>
              </a:ext>
            </a:extLst>
          </p:cNvPr>
          <p:cNvSpPr/>
          <p:nvPr/>
        </p:nvSpPr>
        <p:spPr>
          <a:xfrm>
            <a:off x="66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139FE77-9862-C341-AA09-8855C7CBA9CF}"/>
              </a:ext>
            </a:extLst>
          </p:cNvPr>
          <p:cNvSpPr/>
          <p:nvPr/>
        </p:nvSpPr>
        <p:spPr>
          <a:xfrm>
            <a:off x="66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7CDB50-44B4-4148-BA76-5DF1885927A7}"/>
              </a:ext>
            </a:extLst>
          </p:cNvPr>
          <p:cNvSpPr/>
          <p:nvPr/>
        </p:nvSpPr>
        <p:spPr>
          <a:xfrm>
            <a:off x="66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4A3B6A6-8FC9-3E4F-AAEA-A11BEBEBADF2}"/>
              </a:ext>
            </a:extLst>
          </p:cNvPr>
          <p:cNvSpPr/>
          <p:nvPr/>
        </p:nvSpPr>
        <p:spPr>
          <a:xfrm>
            <a:off x="66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28696803-22DE-D048-B95F-B1B6359E6F7E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6293F64-7183-A346-94D3-BF0D7AF2B4C3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414CAD1-D79A-074A-BA78-DB4305D77ADF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94487036-2DCD-FC41-B34F-F835CEE9780E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46677351-D09A-1243-B70F-266F1657BEE7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E0D92387-FAE4-024A-A2FF-2C0F95E2E34A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24A1C-F75F-5F47-8F54-6C9C4D8A90C8}"/>
              </a:ext>
            </a:extLst>
          </p:cNvPr>
          <p:cNvCxnSpPr>
            <a:cxnSpLocks/>
          </p:cNvCxnSpPr>
          <p:nvPr/>
        </p:nvCxnSpPr>
        <p:spPr>
          <a:xfrm>
            <a:off x="3637285" y="989886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3C8C565-2728-BA41-8726-1A4784E86BA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AD29BF9-6EAB-C642-88C0-A10670235A60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4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3637285" y="166795"/>
            <a:ext cx="5783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Remove adapters &amp; low-quality reads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43A9D-BE13-B847-868F-86E9C7CC5419}"/>
              </a:ext>
            </a:extLst>
          </p:cNvPr>
          <p:cNvSpPr txBox="1"/>
          <p:nvPr/>
        </p:nvSpPr>
        <p:spPr>
          <a:xfrm>
            <a:off x="9624452" y="1062309"/>
            <a:ext cx="2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Trim Galore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AD2795-8003-D84F-A496-C7947CF35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494" y="1713233"/>
            <a:ext cx="5139225" cy="51392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EF3E9-DD91-3948-87EA-6D75589962A8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9C2DEFC-E6E8-594E-849A-4D09D6B35539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4DECCAA-6327-C54A-ACDC-3DBDEE885EB1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DB83483-265E-BE4F-9BE2-4D8A21AAEF2A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438594-A32B-904C-ABAB-85882109EA7C}"/>
              </a:ext>
            </a:extLst>
          </p:cNvPr>
          <p:cNvSpPr/>
          <p:nvPr/>
        </p:nvSpPr>
        <p:spPr>
          <a:xfrm>
            <a:off x="66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1797151-B8F4-294B-8034-9F038C1DCF71}"/>
              </a:ext>
            </a:extLst>
          </p:cNvPr>
          <p:cNvSpPr/>
          <p:nvPr/>
        </p:nvSpPr>
        <p:spPr>
          <a:xfrm>
            <a:off x="66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FECF124-ECDB-104B-9D4C-0B361A57B172}"/>
              </a:ext>
            </a:extLst>
          </p:cNvPr>
          <p:cNvSpPr/>
          <p:nvPr/>
        </p:nvSpPr>
        <p:spPr>
          <a:xfrm>
            <a:off x="66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9D41CBB-5F25-D445-BE5C-E8AC44F5FA43}"/>
              </a:ext>
            </a:extLst>
          </p:cNvPr>
          <p:cNvSpPr/>
          <p:nvPr/>
        </p:nvSpPr>
        <p:spPr>
          <a:xfrm>
            <a:off x="66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FD15CFB-465B-C14C-9E48-8E41B51162E1}"/>
              </a:ext>
            </a:extLst>
          </p:cNvPr>
          <p:cNvSpPr/>
          <p:nvPr/>
        </p:nvSpPr>
        <p:spPr>
          <a:xfrm>
            <a:off x="66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84BBB79-FEDD-7642-8061-FFAC3B08380D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50899006-28BB-F547-87F8-1E67D98FA0F4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F1924A6E-DA0C-984B-BBA6-1DE57D6A9B2B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083903BA-F436-B347-991C-D6141DCB56BF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DF673661-44D5-2A4B-AA4A-86E75C282015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16F0FA47-587D-3D41-95C6-F9A5D38E7A7A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F62B90C-CAB2-FE4E-BC49-C874B5399553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560A5B5F-78AE-E147-A189-BA4ECF668AFB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9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Remove duplicate</a:t>
            </a:r>
          </a:p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reads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2BEFD-FD75-BE40-9F2F-1DD9153C8C49}"/>
              </a:ext>
            </a:extLst>
          </p:cNvPr>
          <p:cNvSpPr txBox="1"/>
          <p:nvPr/>
        </p:nvSpPr>
        <p:spPr>
          <a:xfrm>
            <a:off x="8146873" y="503007"/>
            <a:ext cx="38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Custom</a:t>
            </a:r>
          </a:p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Perl Script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33706C3-7EF9-214F-890C-941643830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034" y="1718775"/>
            <a:ext cx="5139225" cy="513922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B49AA1-4ED5-7341-B7D2-D7BB24796AA2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396EEF-CC95-EC4A-9855-40FAE803D0D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903CEA3-1D2D-4C4D-BC58-166ABC95F95A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DCFEB88-412E-5F4F-9014-311F78112953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639D6C2-9F69-A84B-8594-4A00B60F6084}"/>
              </a:ext>
            </a:extLst>
          </p:cNvPr>
          <p:cNvSpPr/>
          <p:nvPr/>
        </p:nvSpPr>
        <p:spPr>
          <a:xfrm>
            <a:off x="66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1F952E7-482D-D947-99EB-C176BDAE6E66}"/>
              </a:ext>
            </a:extLst>
          </p:cNvPr>
          <p:cNvSpPr/>
          <p:nvPr/>
        </p:nvSpPr>
        <p:spPr>
          <a:xfrm>
            <a:off x="66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6657EB7-76AA-2B4B-8543-AE125CE0628A}"/>
              </a:ext>
            </a:extLst>
          </p:cNvPr>
          <p:cNvSpPr/>
          <p:nvPr/>
        </p:nvSpPr>
        <p:spPr>
          <a:xfrm>
            <a:off x="66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A51E0C4-7619-B848-8671-36014D712339}"/>
              </a:ext>
            </a:extLst>
          </p:cNvPr>
          <p:cNvSpPr/>
          <p:nvPr/>
        </p:nvSpPr>
        <p:spPr>
          <a:xfrm>
            <a:off x="66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FE83634-AC77-E84E-9329-001260C49508}"/>
              </a:ext>
            </a:extLst>
          </p:cNvPr>
          <p:cNvSpPr/>
          <p:nvPr/>
        </p:nvSpPr>
        <p:spPr>
          <a:xfrm>
            <a:off x="66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D2FC379B-2257-FA49-8204-3939F0DBC54D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BC548D72-62AE-2041-866C-A714F7120EDD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EC63D9E8-1AFC-D84C-9530-ED0904BE473A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A9DD451F-C23E-414E-BCD9-D406EF105F60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3261D665-603B-9844-AD8B-F89DE1C7F7E7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FBC95DAD-D88C-884A-BF8E-672ADF2759E1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7AE5372-9F03-BE43-A7C6-7E6CCAEA098B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0AD9B10D-A83A-A34A-8811-9E417C19EE02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00A2CE3-1BD4-B04A-A991-E54AA7E8E3B7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Parse reads to</a:t>
            </a:r>
          </a:p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each locus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EED8B-EE4D-0546-8641-CA352FC76D75}"/>
              </a:ext>
            </a:extLst>
          </p:cNvPr>
          <p:cNvSpPr txBox="1"/>
          <p:nvPr/>
        </p:nvSpPr>
        <p:spPr>
          <a:xfrm>
            <a:off x="8146873" y="503007"/>
            <a:ext cx="38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Custom</a:t>
            </a:r>
          </a:p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Perl Script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552C25F-F70F-A847-BBA3-6C502C31494B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>
            <a:extLst>
              <a:ext uri="{FF2B5EF4-FFF2-40B4-BE49-F238E27FC236}">
                <a16:creationId xmlns:a16="http://schemas.microsoft.com/office/drawing/2014/main" id="{2225D448-0C94-7A4F-8557-621F5869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033" y="1718774"/>
            <a:ext cx="5139225" cy="5139225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0066F75-6746-CE48-BC0E-65C4F2FADB2A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1A158AC-65EA-E449-A831-74889AA14BEE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71BCA0E-4641-FD4C-B864-9CC508948956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ED31F85-BFF7-E14C-A7D9-DB79BFE7ED74}"/>
              </a:ext>
            </a:extLst>
          </p:cNvPr>
          <p:cNvSpPr/>
          <p:nvPr/>
        </p:nvSpPr>
        <p:spPr>
          <a:xfrm>
            <a:off x="66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C825F36-B7FD-A743-BFE6-9715683E53A4}"/>
              </a:ext>
            </a:extLst>
          </p:cNvPr>
          <p:cNvSpPr/>
          <p:nvPr/>
        </p:nvSpPr>
        <p:spPr>
          <a:xfrm>
            <a:off x="66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than one contig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D518CD4-EBF8-AC4D-9218-7288569BBDE0}"/>
              </a:ext>
            </a:extLst>
          </p:cNvPr>
          <p:cNvSpPr/>
          <p:nvPr/>
        </p:nvSpPr>
        <p:spPr>
          <a:xfrm>
            <a:off x="66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1871A3F-8C46-7C46-AF97-AA9A4F07DFDE}"/>
              </a:ext>
            </a:extLst>
          </p:cNvPr>
          <p:cNvSpPr/>
          <p:nvPr/>
        </p:nvSpPr>
        <p:spPr>
          <a:xfrm>
            <a:off x="66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D2D04A44-8356-5044-BC9B-0CBDA71ECC43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6D74397-9423-4C4F-BE02-554E6E9E08AD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F55595F6-CB2F-A146-81FF-1A1B10A6D5A2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034C3F-02F2-D94E-B9FA-3A241D7338A4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009A6299-14A0-614D-9282-CF55A140DC10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392D3010-C99E-6041-B3ED-B9E85596078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3C50CCDC-D316-5447-8016-B73D523C3243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EBC6DE6-63FF-3349-9001-6673531B7EE9}"/>
              </a:ext>
            </a:extLst>
          </p:cNvPr>
          <p:cNvSpPr/>
          <p:nvPr/>
        </p:nvSpPr>
        <p:spPr>
          <a:xfrm>
            <a:off x="66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D5B8CDAB-8A4C-604A-9AAF-548E24CA62FA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0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9578</TotalTime>
  <Words>513</Words>
  <Application>Microsoft Macintosh PowerPoint</Application>
  <PresentationFormat>Widescreen</PresentationFormat>
  <Paragraphs>131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Roman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Morris Atta</dc:creator>
  <cp:lastModifiedBy>Morris Atta</cp:lastModifiedBy>
  <cp:revision>33</cp:revision>
  <cp:lastPrinted>2018-12-05T22:39:54Z</cp:lastPrinted>
  <dcterms:created xsi:type="dcterms:W3CDTF">2018-11-30T00:11:30Z</dcterms:created>
  <dcterms:modified xsi:type="dcterms:W3CDTF">2018-12-06T16:05:15Z</dcterms:modified>
</cp:coreProperties>
</file>